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CA15D-6563-4E5A-9858-DB6C619FE2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DC32E2-4E6E-42F6-9D1C-D61A465722E4}">
      <dgm:prSet phldrT="[Текст]"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положений Федерального закона от 24 июня 1999 г. №120-ФЗ «Об основах системы профилактики безнадзорности и правонарушений несовершеннолетних»</a:t>
          </a:r>
        </a:p>
      </dgm:t>
    </dgm:pt>
    <dgm:pt modelId="{49ED5777-DFC9-4BAD-8D49-EB7A1C02124B}" type="parTrans" cxnId="{7A130301-2D99-439E-88D7-ACE03A79A07E}">
      <dgm:prSet/>
      <dgm:spPr/>
      <dgm:t>
        <a:bodyPr/>
        <a:lstStyle/>
        <a:p>
          <a:endParaRPr lang="ru-RU"/>
        </a:p>
      </dgm:t>
    </dgm:pt>
    <dgm:pt modelId="{E965A925-B065-4636-9C18-E5DFE46D7D99}" type="sibTrans" cxnId="{7A130301-2D99-439E-88D7-ACE03A79A07E}">
      <dgm:prSet/>
      <dgm:spPr/>
      <dgm:t>
        <a:bodyPr/>
        <a:lstStyle/>
        <a:p>
          <a:endParaRPr lang="ru-RU"/>
        </a:p>
      </dgm:t>
    </dgm:pt>
    <dgm:pt modelId="{0284ECF6-2614-4DBB-A3DE-BC41442D59A9}">
      <dgm:prSet phldrT="[Текст]"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государственного органа исполнительной власти, осуществляющего координацию профилактики безнадзорности и правонарушений несовершеннолетних всех организаций, связанных с этой сферой деятельности</a:t>
          </a:r>
        </a:p>
      </dgm:t>
    </dgm:pt>
    <dgm:pt modelId="{5FBAEBC4-7464-4388-AC4E-8311D3A3FBD5}" type="parTrans" cxnId="{CDC4599B-BF07-4C8F-8B46-8CF4BBCC9021}">
      <dgm:prSet/>
      <dgm:spPr/>
      <dgm:t>
        <a:bodyPr/>
        <a:lstStyle/>
        <a:p>
          <a:endParaRPr lang="ru-RU"/>
        </a:p>
      </dgm:t>
    </dgm:pt>
    <dgm:pt modelId="{32449109-307F-42BE-B19B-B5F96DEB6DDE}" type="sibTrans" cxnId="{CDC4599B-BF07-4C8F-8B46-8CF4BBCC9021}">
      <dgm:prSet/>
      <dgm:spPr/>
      <dgm:t>
        <a:bodyPr/>
        <a:lstStyle/>
        <a:p>
          <a:endParaRPr lang="ru-RU"/>
        </a:p>
      </dgm:t>
    </dgm:pt>
    <dgm:pt modelId="{867B99D4-9A30-4DA5-8E2B-D09763A7F2BD}">
      <dgm:prSet custT="1"/>
      <dgm:spPr/>
      <dgm:t>
        <a:bodyPr/>
        <a:lstStyle/>
        <a:p>
          <a:pPr algn="just"/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устранение причин и условий, способствующих девиантному поведению</a:t>
          </a:r>
        </a:p>
      </dgm:t>
    </dgm:pt>
    <dgm:pt modelId="{79DC0CE3-AE7D-4E33-8200-FC576C0DD8AD}" type="parTrans" cxnId="{482C8A91-8111-417A-A620-A3AD00F6EA95}">
      <dgm:prSet/>
      <dgm:spPr/>
      <dgm:t>
        <a:bodyPr/>
        <a:lstStyle/>
        <a:p>
          <a:endParaRPr lang="ru-RU"/>
        </a:p>
      </dgm:t>
    </dgm:pt>
    <dgm:pt modelId="{05BC1584-C011-4481-8B4D-071D95328BA6}" type="sibTrans" cxnId="{482C8A91-8111-417A-A620-A3AD00F6EA95}">
      <dgm:prSet/>
      <dgm:spPr/>
      <dgm:t>
        <a:bodyPr/>
        <a:lstStyle/>
        <a:p>
          <a:endParaRPr lang="ru-RU"/>
        </a:p>
      </dgm:t>
    </dgm:pt>
    <dgm:pt modelId="{7E94210F-B818-4EA4-8FBE-F24B8CC643E6}">
      <dgm:prSet custT="1"/>
      <dgm:spPr/>
      <dgm:t>
        <a:bodyPr/>
        <a:lstStyle/>
        <a:p>
          <a:pPr algn="just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 федеральном уровне стратегии </a:t>
          </a:r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государственной молодежной политики -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один из важнейших инструментов формирования у молодого поколения активной гражданской позиции, воспитания социальной инициативности, чувства патриотизма и гордости за свою страну</a:t>
          </a:r>
        </a:p>
      </dgm:t>
    </dgm:pt>
    <dgm:pt modelId="{1F473FF9-149F-4A9C-8A92-0F016620F769}" type="parTrans" cxnId="{65E85FAC-7D62-4ACC-8C6B-2C090E7AD528}">
      <dgm:prSet/>
      <dgm:spPr/>
      <dgm:t>
        <a:bodyPr/>
        <a:lstStyle/>
        <a:p>
          <a:endParaRPr lang="ru-RU"/>
        </a:p>
      </dgm:t>
    </dgm:pt>
    <dgm:pt modelId="{AECA8285-231E-4FD3-957D-DCC16B123693}" type="sibTrans" cxnId="{65E85FAC-7D62-4ACC-8C6B-2C090E7AD528}">
      <dgm:prSet/>
      <dgm:spPr/>
      <dgm:t>
        <a:bodyPr/>
        <a:lstStyle/>
        <a:p>
          <a:endParaRPr lang="ru-RU"/>
        </a:p>
      </dgm:t>
    </dgm:pt>
    <dgm:pt modelId="{C56DF57A-DA4C-4E47-A538-C31FDBBAD30F}">
      <dgm:prSet custT="1"/>
      <dgm:spPr/>
      <dgm:t>
        <a:bodyPr/>
        <a:lstStyle/>
        <a:p>
          <a:pPr algn="just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межнационального согласия, дружбы и сотрудничества народов этноса, поиска национальной идеи, консолидирующей российское общество, объединяющей все народы многонационального Российского государства, бережного и уважительного отношения к культуре каждого народа</a:t>
          </a:r>
        </a:p>
      </dgm:t>
    </dgm:pt>
    <dgm:pt modelId="{D7FED34E-1B39-45FF-B6D7-9233A8A74B27}" type="parTrans" cxnId="{48ADD7F1-A55E-42BA-BF65-0C85B733D201}">
      <dgm:prSet/>
      <dgm:spPr/>
      <dgm:t>
        <a:bodyPr/>
        <a:lstStyle/>
        <a:p>
          <a:endParaRPr lang="ru-RU"/>
        </a:p>
      </dgm:t>
    </dgm:pt>
    <dgm:pt modelId="{A073300A-E446-432E-9190-38F06085F58C}" type="sibTrans" cxnId="{48ADD7F1-A55E-42BA-BF65-0C85B733D201}">
      <dgm:prSet/>
      <dgm:spPr/>
      <dgm:t>
        <a:bodyPr/>
        <a:lstStyle/>
        <a:p>
          <a:endParaRPr lang="ru-RU"/>
        </a:p>
      </dgm:t>
    </dgm:pt>
    <dgm:pt modelId="{30C926DB-5BAC-458A-9BF0-03B7139FCD7A}" type="pres">
      <dgm:prSet presAssocID="{A3ACA15D-6563-4E5A-9858-DB6C619FE2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A03E52D-14EA-43C2-8DD7-BACA8914C482}" type="pres">
      <dgm:prSet presAssocID="{A3ACA15D-6563-4E5A-9858-DB6C619FE2B5}" presName="Name1" presStyleCnt="0"/>
      <dgm:spPr/>
    </dgm:pt>
    <dgm:pt modelId="{8652CB36-8DC0-42E5-B674-C14A22DB116C}" type="pres">
      <dgm:prSet presAssocID="{A3ACA15D-6563-4E5A-9858-DB6C619FE2B5}" presName="cycle" presStyleCnt="0"/>
      <dgm:spPr/>
    </dgm:pt>
    <dgm:pt modelId="{353F0B7F-E74D-4A18-A608-C3152CF7261C}" type="pres">
      <dgm:prSet presAssocID="{A3ACA15D-6563-4E5A-9858-DB6C619FE2B5}" presName="srcNode" presStyleLbl="node1" presStyleIdx="0" presStyleCnt="5"/>
      <dgm:spPr/>
    </dgm:pt>
    <dgm:pt modelId="{E7576E3A-98B5-4351-9D07-B129E467F774}" type="pres">
      <dgm:prSet presAssocID="{A3ACA15D-6563-4E5A-9858-DB6C619FE2B5}" presName="conn" presStyleLbl="parChTrans1D2" presStyleIdx="0" presStyleCnt="1"/>
      <dgm:spPr/>
      <dgm:t>
        <a:bodyPr/>
        <a:lstStyle/>
        <a:p>
          <a:endParaRPr lang="ru-RU"/>
        </a:p>
      </dgm:t>
    </dgm:pt>
    <dgm:pt modelId="{2E86448A-0E90-4CB0-9212-91B93C6E751F}" type="pres">
      <dgm:prSet presAssocID="{A3ACA15D-6563-4E5A-9858-DB6C619FE2B5}" presName="extraNode" presStyleLbl="node1" presStyleIdx="0" presStyleCnt="5"/>
      <dgm:spPr/>
    </dgm:pt>
    <dgm:pt modelId="{57AAE99F-DFAC-452E-A17D-927761EBF9E0}" type="pres">
      <dgm:prSet presAssocID="{A3ACA15D-6563-4E5A-9858-DB6C619FE2B5}" presName="dstNode" presStyleLbl="node1" presStyleIdx="0" presStyleCnt="5"/>
      <dgm:spPr/>
    </dgm:pt>
    <dgm:pt modelId="{3BE46E71-981A-475F-8FAC-86ED9B5B0078}" type="pres">
      <dgm:prSet presAssocID="{867B99D4-9A30-4DA5-8E2B-D09763A7F2BD}" presName="text_1" presStyleLbl="node1" presStyleIdx="0" presStyleCnt="5" custLinFactNeighborX="-1580" custLinFactNeighborY="-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63AF1-01CF-463C-85DD-D931426FCD69}" type="pres">
      <dgm:prSet presAssocID="{867B99D4-9A30-4DA5-8E2B-D09763A7F2BD}" presName="accent_1" presStyleCnt="0"/>
      <dgm:spPr/>
    </dgm:pt>
    <dgm:pt modelId="{C2669A80-4218-4F42-AD59-8034604F08A6}" type="pres">
      <dgm:prSet presAssocID="{867B99D4-9A30-4DA5-8E2B-D09763A7F2BD}" presName="accentRepeatNode" presStyleLbl="solidFgAcc1" presStyleIdx="0" presStyleCnt="5" custLinFactNeighborX="-8957" custLinFactNeighborY="889"/>
      <dgm:spPr>
        <a:solidFill>
          <a:srgbClr val="00B0F0"/>
        </a:solidFill>
      </dgm:spPr>
    </dgm:pt>
    <dgm:pt modelId="{5DC194AC-FE60-402A-9728-E74ED70FB920}" type="pres">
      <dgm:prSet presAssocID="{CADC32E2-4E6E-42F6-9D1C-D61A465722E4}" presName="text_2" presStyleLbl="node1" presStyleIdx="1" presStyleCnt="5" custLinFactNeighborX="-1233" custLinFactNeighborY="-18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C8C3A-AF3E-4885-BB4B-5A871B2DEE73}" type="pres">
      <dgm:prSet presAssocID="{CADC32E2-4E6E-42F6-9D1C-D61A465722E4}" presName="accent_2" presStyleCnt="0"/>
      <dgm:spPr/>
    </dgm:pt>
    <dgm:pt modelId="{BAABD2FF-F1A6-42B3-A786-BE40365B273B}" type="pres">
      <dgm:prSet presAssocID="{CADC32E2-4E6E-42F6-9D1C-D61A465722E4}" presName="accentRepeatNode" presStyleLbl="solidFgAcc1" presStyleIdx="1" presStyleCnt="5" custLinFactNeighborX="-31221" custLinFactNeighborY="-22653"/>
      <dgm:spPr>
        <a:solidFill>
          <a:srgbClr val="00B0F0"/>
        </a:solidFill>
      </dgm:spPr>
    </dgm:pt>
    <dgm:pt modelId="{16E7F010-4FD1-4E4B-B5F1-A2DAA41392B3}" type="pres">
      <dgm:prSet presAssocID="{0284ECF6-2614-4DBB-A3DE-BC41442D59A9}" presName="text_3" presStyleLbl="node1" presStyleIdx="2" presStyleCnt="5" custLinFactNeighborX="-271" custLinFactNeighborY="-37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C6ACD-B2A6-4ED3-99DA-047B4A8209C7}" type="pres">
      <dgm:prSet presAssocID="{0284ECF6-2614-4DBB-A3DE-BC41442D59A9}" presName="accent_3" presStyleCnt="0"/>
      <dgm:spPr/>
    </dgm:pt>
    <dgm:pt modelId="{46DCBD0C-379D-4610-BFB7-A987CCDD9F5A}" type="pres">
      <dgm:prSet presAssocID="{0284ECF6-2614-4DBB-A3DE-BC41442D59A9}" presName="accentRepeatNode" presStyleLbl="solidFgAcc1" presStyleIdx="2" presStyleCnt="5" custLinFactNeighborX="-22519" custLinFactNeighborY="-28664"/>
      <dgm:spPr>
        <a:solidFill>
          <a:srgbClr val="00B0F0"/>
        </a:solidFill>
      </dgm:spPr>
    </dgm:pt>
    <dgm:pt modelId="{E20DCF8E-115E-4EE4-93D5-75B0FCE367EE}" type="pres">
      <dgm:prSet presAssocID="{7E94210F-B818-4EA4-8FBE-F24B8CC643E6}" presName="text_4" presStyleLbl="node1" presStyleIdx="3" presStyleCnt="5" custScaleY="140717" custLinFactNeighborX="-259" custLinFactNeighborY="-46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615FB-02A3-4B02-BC97-865BDDE04519}" type="pres">
      <dgm:prSet presAssocID="{7E94210F-B818-4EA4-8FBE-F24B8CC643E6}" presName="accent_4" presStyleCnt="0"/>
      <dgm:spPr/>
    </dgm:pt>
    <dgm:pt modelId="{EA91D355-D2AF-42EC-BBC0-715DFE3338E9}" type="pres">
      <dgm:prSet presAssocID="{7E94210F-B818-4EA4-8FBE-F24B8CC643E6}" presName="accentRepeatNode" presStyleLbl="solidFgAcc1" presStyleIdx="3" presStyleCnt="5" custLinFactNeighborX="-4925" custLinFactNeighborY="-34675"/>
      <dgm:spPr>
        <a:solidFill>
          <a:srgbClr val="00B0F0"/>
        </a:solidFill>
      </dgm:spPr>
    </dgm:pt>
    <dgm:pt modelId="{AD0C0060-9F2A-41CD-A805-C7F065A5BE08}" type="pres">
      <dgm:prSet presAssocID="{C56DF57A-DA4C-4E47-A538-C31FDBBAD30F}" presName="text_5" presStyleLbl="node1" presStyleIdx="4" presStyleCnt="5" custScaleY="188949" custLinFactNeighborX="251" custLinFactNeighborY="-7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CD7EE-4960-4F69-8252-20A561C46F38}" type="pres">
      <dgm:prSet presAssocID="{C56DF57A-DA4C-4E47-A538-C31FDBBAD30F}" presName="accent_5" presStyleCnt="0"/>
      <dgm:spPr/>
    </dgm:pt>
    <dgm:pt modelId="{E9FC14B2-89F4-4C47-8D52-34D4FB7F11EC}" type="pres">
      <dgm:prSet presAssocID="{C56DF57A-DA4C-4E47-A538-C31FDBBAD30F}" presName="accentRepeatNode" presStyleLbl="solidFgAcc1" presStyleIdx="4" presStyleCnt="5" custLinFactNeighborX="-192" custLinFactNeighborY="-5624"/>
      <dgm:spPr>
        <a:solidFill>
          <a:srgbClr val="00B0F0"/>
        </a:solidFill>
      </dgm:spPr>
    </dgm:pt>
  </dgm:ptLst>
  <dgm:cxnLst>
    <dgm:cxn modelId="{4445C7C8-8397-4663-ABAC-75EF21EBAF9F}" type="presOf" srcId="{0284ECF6-2614-4DBB-A3DE-BC41442D59A9}" destId="{16E7F010-4FD1-4E4B-B5F1-A2DAA41392B3}" srcOrd="0" destOrd="0" presId="urn:microsoft.com/office/officeart/2008/layout/VerticalCurvedList"/>
    <dgm:cxn modelId="{4E9C8841-2DED-4134-AD33-CD44D820683F}" type="presOf" srcId="{05BC1584-C011-4481-8B4D-071D95328BA6}" destId="{E7576E3A-98B5-4351-9D07-B129E467F774}" srcOrd="0" destOrd="0" presId="urn:microsoft.com/office/officeart/2008/layout/VerticalCurvedList"/>
    <dgm:cxn modelId="{81956EC3-A81B-4B10-9EE7-B37AED8F7024}" type="presOf" srcId="{A3ACA15D-6563-4E5A-9858-DB6C619FE2B5}" destId="{30C926DB-5BAC-458A-9BF0-03B7139FCD7A}" srcOrd="0" destOrd="0" presId="urn:microsoft.com/office/officeart/2008/layout/VerticalCurvedList"/>
    <dgm:cxn modelId="{48ADD7F1-A55E-42BA-BF65-0C85B733D201}" srcId="{A3ACA15D-6563-4E5A-9858-DB6C619FE2B5}" destId="{C56DF57A-DA4C-4E47-A538-C31FDBBAD30F}" srcOrd="4" destOrd="0" parTransId="{D7FED34E-1B39-45FF-B6D7-9233A8A74B27}" sibTransId="{A073300A-E446-432E-9190-38F06085F58C}"/>
    <dgm:cxn modelId="{D12DBD50-AE48-4D2D-9E8A-7715E4E1E85D}" type="presOf" srcId="{C56DF57A-DA4C-4E47-A538-C31FDBBAD30F}" destId="{AD0C0060-9F2A-41CD-A805-C7F065A5BE08}" srcOrd="0" destOrd="0" presId="urn:microsoft.com/office/officeart/2008/layout/VerticalCurvedList"/>
    <dgm:cxn modelId="{65E85FAC-7D62-4ACC-8C6B-2C090E7AD528}" srcId="{A3ACA15D-6563-4E5A-9858-DB6C619FE2B5}" destId="{7E94210F-B818-4EA4-8FBE-F24B8CC643E6}" srcOrd="3" destOrd="0" parTransId="{1F473FF9-149F-4A9C-8A92-0F016620F769}" sibTransId="{AECA8285-231E-4FD3-957D-DCC16B123693}"/>
    <dgm:cxn modelId="{CDC4599B-BF07-4C8F-8B46-8CF4BBCC9021}" srcId="{A3ACA15D-6563-4E5A-9858-DB6C619FE2B5}" destId="{0284ECF6-2614-4DBB-A3DE-BC41442D59A9}" srcOrd="2" destOrd="0" parTransId="{5FBAEBC4-7464-4388-AC4E-8311D3A3FBD5}" sibTransId="{32449109-307F-42BE-B19B-B5F96DEB6DDE}"/>
    <dgm:cxn modelId="{9D6C56FA-27B4-4247-B19E-BCDFE4B40BB2}" type="presOf" srcId="{CADC32E2-4E6E-42F6-9D1C-D61A465722E4}" destId="{5DC194AC-FE60-402A-9728-E74ED70FB920}" srcOrd="0" destOrd="0" presId="urn:microsoft.com/office/officeart/2008/layout/VerticalCurvedList"/>
    <dgm:cxn modelId="{482C8A91-8111-417A-A620-A3AD00F6EA95}" srcId="{A3ACA15D-6563-4E5A-9858-DB6C619FE2B5}" destId="{867B99D4-9A30-4DA5-8E2B-D09763A7F2BD}" srcOrd="0" destOrd="0" parTransId="{79DC0CE3-AE7D-4E33-8200-FC576C0DD8AD}" sibTransId="{05BC1584-C011-4481-8B4D-071D95328BA6}"/>
    <dgm:cxn modelId="{9816F9EC-9B20-4478-9159-FD426D292028}" type="presOf" srcId="{7E94210F-B818-4EA4-8FBE-F24B8CC643E6}" destId="{E20DCF8E-115E-4EE4-93D5-75B0FCE367EE}" srcOrd="0" destOrd="0" presId="urn:microsoft.com/office/officeart/2008/layout/VerticalCurvedList"/>
    <dgm:cxn modelId="{E0C3A781-1E9E-4194-BF74-1D5A0E185539}" type="presOf" srcId="{867B99D4-9A30-4DA5-8E2B-D09763A7F2BD}" destId="{3BE46E71-981A-475F-8FAC-86ED9B5B0078}" srcOrd="0" destOrd="0" presId="urn:microsoft.com/office/officeart/2008/layout/VerticalCurvedList"/>
    <dgm:cxn modelId="{7A130301-2D99-439E-88D7-ACE03A79A07E}" srcId="{A3ACA15D-6563-4E5A-9858-DB6C619FE2B5}" destId="{CADC32E2-4E6E-42F6-9D1C-D61A465722E4}" srcOrd="1" destOrd="0" parTransId="{49ED5777-DFC9-4BAD-8D49-EB7A1C02124B}" sibTransId="{E965A925-B065-4636-9C18-E5DFE46D7D99}"/>
    <dgm:cxn modelId="{FA527770-9E31-401B-AFBD-A2169AFC83ED}" type="presParOf" srcId="{30C926DB-5BAC-458A-9BF0-03B7139FCD7A}" destId="{7A03E52D-14EA-43C2-8DD7-BACA8914C482}" srcOrd="0" destOrd="0" presId="urn:microsoft.com/office/officeart/2008/layout/VerticalCurvedList"/>
    <dgm:cxn modelId="{A90E9705-4B55-499D-974C-C78C59FDF089}" type="presParOf" srcId="{7A03E52D-14EA-43C2-8DD7-BACA8914C482}" destId="{8652CB36-8DC0-42E5-B674-C14A22DB116C}" srcOrd="0" destOrd="0" presId="urn:microsoft.com/office/officeart/2008/layout/VerticalCurvedList"/>
    <dgm:cxn modelId="{EBC6714E-F344-4926-934B-FB44CA861D89}" type="presParOf" srcId="{8652CB36-8DC0-42E5-B674-C14A22DB116C}" destId="{353F0B7F-E74D-4A18-A608-C3152CF7261C}" srcOrd="0" destOrd="0" presId="urn:microsoft.com/office/officeart/2008/layout/VerticalCurvedList"/>
    <dgm:cxn modelId="{739B528A-CFC9-4152-8538-CC6D3E8972DE}" type="presParOf" srcId="{8652CB36-8DC0-42E5-B674-C14A22DB116C}" destId="{E7576E3A-98B5-4351-9D07-B129E467F774}" srcOrd="1" destOrd="0" presId="urn:microsoft.com/office/officeart/2008/layout/VerticalCurvedList"/>
    <dgm:cxn modelId="{EF4C7E11-422B-4AC8-A430-603ABD82054F}" type="presParOf" srcId="{8652CB36-8DC0-42E5-B674-C14A22DB116C}" destId="{2E86448A-0E90-4CB0-9212-91B93C6E751F}" srcOrd="2" destOrd="0" presId="urn:microsoft.com/office/officeart/2008/layout/VerticalCurvedList"/>
    <dgm:cxn modelId="{D205A1DD-AFA2-459D-BD29-350DFCA5BBD2}" type="presParOf" srcId="{8652CB36-8DC0-42E5-B674-C14A22DB116C}" destId="{57AAE99F-DFAC-452E-A17D-927761EBF9E0}" srcOrd="3" destOrd="0" presId="urn:microsoft.com/office/officeart/2008/layout/VerticalCurvedList"/>
    <dgm:cxn modelId="{5BC609C6-80E0-460A-B994-03DA9EA47197}" type="presParOf" srcId="{7A03E52D-14EA-43C2-8DD7-BACA8914C482}" destId="{3BE46E71-981A-475F-8FAC-86ED9B5B0078}" srcOrd="1" destOrd="0" presId="urn:microsoft.com/office/officeart/2008/layout/VerticalCurvedList"/>
    <dgm:cxn modelId="{2A4D93A2-45C6-4359-AE1D-68FC0623B12E}" type="presParOf" srcId="{7A03E52D-14EA-43C2-8DD7-BACA8914C482}" destId="{62E63AF1-01CF-463C-85DD-D931426FCD69}" srcOrd="2" destOrd="0" presId="urn:microsoft.com/office/officeart/2008/layout/VerticalCurvedList"/>
    <dgm:cxn modelId="{E5E916A7-A702-4BAC-AD3E-F0FBA2E4A898}" type="presParOf" srcId="{62E63AF1-01CF-463C-85DD-D931426FCD69}" destId="{C2669A80-4218-4F42-AD59-8034604F08A6}" srcOrd="0" destOrd="0" presId="urn:microsoft.com/office/officeart/2008/layout/VerticalCurvedList"/>
    <dgm:cxn modelId="{69FC12E2-3A93-4364-B64F-2DF8A262442C}" type="presParOf" srcId="{7A03E52D-14EA-43C2-8DD7-BACA8914C482}" destId="{5DC194AC-FE60-402A-9728-E74ED70FB920}" srcOrd="3" destOrd="0" presId="urn:microsoft.com/office/officeart/2008/layout/VerticalCurvedList"/>
    <dgm:cxn modelId="{41915728-463E-47C8-A59A-C3B57262AA14}" type="presParOf" srcId="{7A03E52D-14EA-43C2-8DD7-BACA8914C482}" destId="{085C8C3A-AF3E-4885-BB4B-5A871B2DEE73}" srcOrd="4" destOrd="0" presId="urn:microsoft.com/office/officeart/2008/layout/VerticalCurvedList"/>
    <dgm:cxn modelId="{671A5131-3907-4899-856E-BF5FDB8C9580}" type="presParOf" srcId="{085C8C3A-AF3E-4885-BB4B-5A871B2DEE73}" destId="{BAABD2FF-F1A6-42B3-A786-BE40365B273B}" srcOrd="0" destOrd="0" presId="urn:microsoft.com/office/officeart/2008/layout/VerticalCurvedList"/>
    <dgm:cxn modelId="{941EC38E-D132-43C9-B637-FC1A1D06E8C2}" type="presParOf" srcId="{7A03E52D-14EA-43C2-8DD7-BACA8914C482}" destId="{16E7F010-4FD1-4E4B-B5F1-A2DAA41392B3}" srcOrd="5" destOrd="0" presId="urn:microsoft.com/office/officeart/2008/layout/VerticalCurvedList"/>
    <dgm:cxn modelId="{150F5072-CDDC-4147-A647-EC8B7ACD4BC7}" type="presParOf" srcId="{7A03E52D-14EA-43C2-8DD7-BACA8914C482}" destId="{A3DC6ACD-B2A6-4ED3-99DA-047B4A8209C7}" srcOrd="6" destOrd="0" presId="urn:microsoft.com/office/officeart/2008/layout/VerticalCurvedList"/>
    <dgm:cxn modelId="{0F5D3089-EFC3-4523-BD3F-E1FCE2432A51}" type="presParOf" srcId="{A3DC6ACD-B2A6-4ED3-99DA-047B4A8209C7}" destId="{46DCBD0C-379D-4610-BFB7-A987CCDD9F5A}" srcOrd="0" destOrd="0" presId="urn:microsoft.com/office/officeart/2008/layout/VerticalCurvedList"/>
    <dgm:cxn modelId="{496D5DB1-1272-49AC-9F3A-D328FA3AD95D}" type="presParOf" srcId="{7A03E52D-14EA-43C2-8DD7-BACA8914C482}" destId="{E20DCF8E-115E-4EE4-93D5-75B0FCE367EE}" srcOrd="7" destOrd="0" presId="urn:microsoft.com/office/officeart/2008/layout/VerticalCurvedList"/>
    <dgm:cxn modelId="{EE7138D4-7F79-4957-9B9B-E1E681B3CDA9}" type="presParOf" srcId="{7A03E52D-14EA-43C2-8DD7-BACA8914C482}" destId="{EA9615FB-02A3-4B02-BC97-865BDDE04519}" srcOrd="8" destOrd="0" presId="urn:microsoft.com/office/officeart/2008/layout/VerticalCurvedList"/>
    <dgm:cxn modelId="{8C90F297-F26B-435C-8C40-A67EDE59DD3E}" type="presParOf" srcId="{EA9615FB-02A3-4B02-BC97-865BDDE04519}" destId="{EA91D355-D2AF-42EC-BBC0-715DFE3338E9}" srcOrd="0" destOrd="0" presId="urn:microsoft.com/office/officeart/2008/layout/VerticalCurvedList"/>
    <dgm:cxn modelId="{D29A78D5-76DD-46E6-A326-96A3C7F31714}" type="presParOf" srcId="{7A03E52D-14EA-43C2-8DD7-BACA8914C482}" destId="{AD0C0060-9F2A-41CD-A805-C7F065A5BE08}" srcOrd="9" destOrd="0" presId="urn:microsoft.com/office/officeart/2008/layout/VerticalCurvedList"/>
    <dgm:cxn modelId="{B884EAF7-55D7-4531-A6D7-6FB0AA2838F8}" type="presParOf" srcId="{7A03E52D-14EA-43C2-8DD7-BACA8914C482}" destId="{F9DCD7EE-4960-4F69-8252-20A561C46F38}" srcOrd="10" destOrd="0" presId="urn:microsoft.com/office/officeart/2008/layout/VerticalCurvedList"/>
    <dgm:cxn modelId="{DD500F9B-D267-42F6-B86D-3DE701B55C1C}" type="presParOf" srcId="{F9DCD7EE-4960-4F69-8252-20A561C46F38}" destId="{E9FC14B2-89F4-4C47-8D52-34D4FB7F11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1181A-C819-4A5A-8EF9-DF61D8E30A93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30143-100B-4692-98A3-78BAB55B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3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0143-100B-4692-98A3-78BAB55BE9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3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4858" y="404664"/>
            <a:ext cx="691276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2" y="4941168"/>
            <a:ext cx="224329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21" y="4581128"/>
            <a:ext cx="1656967" cy="1665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665242" y="2420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Управление внутренних дел по </a:t>
            </a:r>
          </a:p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Западному административному округу Главного управления Министерства внутренних дел Российской Федерации по городу Москве 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Предупреждение формирования экстремистских взглядов детей и подростков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1182"/>
            <a:ext cx="119538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722656"/>
      </p:ext>
    </p:extLst>
  </p:cSld>
  <p:clrMapOvr>
    <a:masterClrMapping/>
  </p:clrMapOvr>
  <p:transition spd="slow" advClick="0" advTm="10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3096344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незаконного оборота средств совершения экстремистских акций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(изготовление и хранение взрывных устройств, обучение обращению с огнестрельным и холодным оружием и т.п.).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деструктивных целях психологического фактора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(агрессия, свойственная молодежной психологии);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сети Интернет в противоправных целях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(обеспечивает радикальным общественным организациям доступ к широкой аудитории и пропаганде своей деятельности, возможность размещения подробной информации о своих целях и задачах, времени и месте встреч, планируемых акциях).</a:t>
            </a:r>
          </a:p>
        </p:txBody>
      </p:sp>
      <p:pic>
        <p:nvPicPr>
          <p:cNvPr id="8194" name="Picture 2" descr="C:\Users\1\Desktop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8398"/>
            <a:ext cx="308042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34062"/>
            <a:ext cx="2102531" cy="271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15" y="4065197"/>
            <a:ext cx="2888116" cy="2172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045949"/>
              </p:ext>
            </p:extLst>
          </p:nvPr>
        </p:nvGraphicFramePr>
        <p:xfrm>
          <a:off x="457200" y="1341438"/>
          <a:ext cx="8435280" cy="52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70609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Решение проблем экстремизма </a:t>
            </a:r>
          </a:p>
        </p:txBody>
      </p:sp>
    </p:spTree>
    <p:extLst>
      <p:ext uri="{BB962C8B-B14F-4D97-AF65-F5344CB8AC3E}">
        <p14:creationId xmlns:p14="http://schemas.microsoft.com/office/powerpoint/2010/main" val="3133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8000">
        <p14:warp dir="in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60851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изменения в будущем столь масштабны, что ни одна страна и ни один народ в мире не готовы к их восприятию. Исчезают одни и появляются другие отрасли производства. Станут бессмысленными самые современные технологии и их заменят новые, неизвестные. Процветающие сегодня территории опустеют, а другие будут страдать от перенаселенности. Расцвет терроризма показывает отсутствие согласованных попыток понять, как можно совместить себя с новым изменившимся миром и с людьми другой психологии. Именно эта несовместимость порождает терроризм и ответный антитеррор, как силовой диалог вместо интеллектуального.</a:t>
            </a:r>
          </a:p>
          <a:p>
            <a:pPr marL="0" indent="0" algn="just">
              <a:buNone/>
            </a:pP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того чтобы предсказать терроризм и минимизировать его на начальных стадиях, надо использовать психолого-политические инструменты измерения психолого-политической стабильности и управления этим состоянием.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688632" cy="850106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41171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085184"/>
            <a:ext cx="8229600" cy="151216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</a:t>
            </a:r>
          </a:p>
        </p:txBody>
      </p:sp>
      <p:pic>
        <p:nvPicPr>
          <p:cNvPr id="9218" name="Picture 2" descr="C:\Users\1\Desktop\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768752" cy="4403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637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22241"/>
            <a:ext cx="5770984" cy="43204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и молодежь как самая социально незащищенная группа населения, являются наиболее активными участниками конфликтов и различного рода деструктивных организаций, в том числе экстремистского толка. Склонность к экстремизму современного молодого поколения России реальна и потому требует пристального внимания и изучения. Современная молодежь стоит перед лицом больших перемен, большой неопределенности и неизвестности, что в свою очередь повышает ее тревогу за свое будущее и рождает у нее желание снять эту тревогу, к сожалению не всегда конструктивными способами.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328592" cy="70609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Введение</a:t>
            </a:r>
          </a:p>
        </p:txBody>
      </p:sp>
      <p:pic>
        <p:nvPicPr>
          <p:cNvPr id="2050" name="Picture 2" descr="C:\Users\1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62165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1\Desktop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7" y="3884375"/>
            <a:ext cx="259228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467933"/>
              </p:ext>
            </p:extLst>
          </p:nvPr>
        </p:nvGraphicFramePr>
        <p:xfrm>
          <a:off x="683568" y="1628800"/>
          <a:ext cx="7920880" cy="495216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46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4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0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3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РАДИКАЛИЗМ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корень)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обозначает стремление доводить политическое или иное мнение до его конечных логических и практических выводов, не мирясь ни на каких компромиссах.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5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ехtremus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крайний)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переводится как приверженность к крайним взглядам и радикальным мерам.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3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ФАНАТИЗМ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fanum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жертвенник)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твердая и не признающая никаких аргументов безальтернативная приверженность личности определенным представлениям и убеждениям, что в решающей степени определяет практически любую ее активность и оценочное отношение к окружающему миру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9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ТЕРРОРИЗМ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рассматривается как использование насилия или угрозы его применения в отношении отдельных лиц, группы лиц или различных объектов с целью достижения политических, экономических, идеологических и иных выгодных террористам результатов. Терроризм – это крайняя форма проявления экстремизма.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Формы деструктивного поведения 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ru-RU" sz="2000" b="1" i="1" dirty="0">
                <a:solidFill>
                  <a:srgbClr val="FF0000"/>
                </a:solidFill>
                <a:latin typeface="Georgia" pitchFamily="18" charset="0"/>
              </a:rPr>
              <a:t>которое не соответствует нормам и ролям и направленное на радикальное неприятие альтернативных точек зрения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8882595"/>
      </p:ext>
    </p:extLst>
  </p:cSld>
  <p:clrMapOvr>
    <a:masterClrMapping/>
  </p:clrMapOvr>
  <p:transition spd="slow" advClick="0" advTm="1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7272808" cy="496855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Именно молодежь представляет собой группу риска, склонную к агрессивно-экстремистским действиям. В силу своего возраста, молодые люди характеризуются такими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психологическими особенностями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максимализм и нигилизм,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радикализм и нетерпимость,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безоглядность и непримиримость,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групповщине,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мировоззренческая неустойчивость и неудачи в поиске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самоидентичности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при определенных жизненных условиях и наличии питательной среды могут выступить пусковым механизмом их антисоциальной активности.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Сложность ситуации, в которой оказалась современная молодежь России, определяется тем, что в обществе социально-экономической нестабильности, высокой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социального самоопределения, выбора той или иной идентификационной стратегии в процессе социальной интеграции представителей молодежи происходит в условиях кризиса социокультурной идентичности.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994122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Массовое явление экстремизма </a:t>
            </a:r>
            <a:br>
              <a:rPr lang="ru-RU" sz="24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в молодежной среде</a:t>
            </a:r>
          </a:p>
        </p:txBody>
      </p:sp>
      <p:pic>
        <p:nvPicPr>
          <p:cNvPr id="3074" name="Picture 2" descr="C:\Users\1\Desktop\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7" y="26977"/>
            <a:ext cx="1940090" cy="1455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1\Desktop\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" r="13058"/>
          <a:stretch/>
        </p:blipFill>
        <p:spPr bwMode="auto">
          <a:xfrm>
            <a:off x="7555026" y="2132856"/>
            <a:ext cx="152170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18896"/>
      </p:ext>
    </p:extLst>
  </p:cSld>
  <p:clrMapOvr>
    <a:masterClrMapping/>
  </p:clrMapOvr>
  <p:transition spd="slow" advClick="0" advTm="15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723312" cy="4824536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терроризм и экстремизм проявляются в обществах, вступивших на путь трансформаций, резких социальных изменений или в современных обществах постмодерна с выраженной поляризацией населения по этносоциальным признакам. 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террористических действий становятся маргинальные и иммобильные группы населения.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контрасты, резкое расслоение общества на бедных и богатых,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 не просто бедность или низкий уровень социально-экономического статуса провоцируют агрессию и создают почву для терроризма.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проявления экстремизма нарастают 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начальные периоды социальных модернизаций.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завершающих этапах успешных перемен проявления экстремизма и терроризма резко идут на спад.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незавершенная урбанизация, специфические формы индустриализации, 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этнодемографической структуры общества,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особенно нерегулируемая миграция, порождают экстремизм и интолерантность в обществе.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В-пятых,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важную роль в распространении этнического и религиозного экстремизма и терроризма в исламском мире играет 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авторитарных политических режимов. 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провоцируют насилие как форму разрешения политических противоречий и придают ему характер культурной нормы.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85623"/>
            <a:ext cx="6645424" cy="936104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Пять основных источников терроризма и экстремизма:</a:t>
            </a:r>
            <a:endParaRPr lang="ru-RU" sz="3200" dirty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4127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5976664" cy="5472608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        </a:t>
            </a:r>
          </a:p>
          <a:p>
            <a:pPr marL="0" indent="0" algn="just">
              <a:buNone/>
            </a:pPr>
            <a:r>
              <a:rPr lang="ru-RU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Экстремизм и одна из его самых опасных форм – терроризм – быстро изменяется, мутирует, осваивает все более разрушительные методы. Субъекты экстремисткой деятельности уже преодолели те нравственные рамки, которые сдерживали раньше размах и масштабы экстремизма и превратились по существу в бизнесменов-прагматиков. Если </a:t>
            </a:r>
            <a:r>
              <a:rPr lang="ru-RU" sz="5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речь шла о так называемом «жертвенном» терроризме</a:t>
            </a:r>
            <a:r>
              <a:rPr lang="ru-RU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(без криминальных примесей), то в настоящее время все больше говорят об </a:t>
            </a:r>
            <a:r>
              <a:rPr lang="ru-RU" sz="5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основе экстремизма и терроризма.</a:t>
            </a:r>
            <a:r>
              <a:rPr lang="ru-RU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Подтверждение тому – видеосъемки самих террористических актов и их последствий, которые по сути своей представляют не что иное, как отчет перед заказчиком за предоставленные денежные средства.</a:t>
            </a:r>
          </a:p>
          <a:p>
            <a:pPr marL="0" indent="0" algn="just">
              <a:buNone/>
            </a:pPr>
            <a:r>
              <a:rPr lang="ru-RU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территории современной России осуществляют противоправную деятельность до 80 международных экстремистских групп, пропагандирующих крайне радикальную исламскую идеологию. Воинствующий радикальный ислам проникает в Россию главным образом через лиц, прошедших обучение в отдельных арабских странах, где ваххабизм и другие ортодоксальные течения в религии получили и получают государственную поддержку.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122" name="Picture 2" descr="C:\Users\1\Desktop\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69" y="427484"/>
            <a:ext cx="2849893" cy="2137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55" y="2780928"/>
            <a:ext cx="2555950" cy="17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78" y="4600281"/>
            <a:ext cx="2608379" cy="174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8000">
        <p:zoom/>
      </p:transition>
    </mc:Choice>
    <mc:Fallback xmlns="">
      <p:transition spd="slow" advClick="0" advTm="18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836712"/>
            <a:ext cx="5698976" cy="496855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молодежный экстремизм выражается в пренебрежении к действующим в обществе правилам поведения, к закону в целом, появлении неформальных молодежных объединений противоправного характера. Экстремисты нетерпимы к тем гражданам России, которые принадлежат к другим социальным группам, этносам и придерживаются иных политических, правовых, экономических, моральных, эстетических и религиозных идей. 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молодежного экстремизма</a:t>
            </a:r>
            <a:r>
              <a:rPr lang="ru-RU" sz="2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свидетельство недостаточной социальной адаптации молодежи, развития асоциальных установок ее сознания, вызывающих противоправные образцы ее поведения</a:t>
            </a:r>
            <a:r>
              <a:rPr lang="ru-RU" sz="2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Тенденция втягивания молодежи в экстремистскую деятельность во многом обусловлена недостаточно эффективной реализацией государственной молодежной политики. В результате часть молодежи попадает под влияние чуждых нам идеологических установок, что приводит в ряде случаев к восприятию государственных органов как врага, а не партнера.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6146" name="Picture 2" descr="C:\Users\1\Desktop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0" y="332656"/>
            <a:ext cx="2456458" cy="1606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1\Desktop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6" y="2348880"/>
            <a:ext cx="23988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08366"/>
      </p:ext>
    </p:extLst>
  </p:cSld>
  <p:clrMapOvr>
    <a:masterClrMapping/>
  </p:clrMapOvr>
  <p:transition spd="slow" advClick="0" advTm="1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774647"/>
              </p:ext>
            </p:extLst>
          </p:nvPr>
        </p:nvGraphicFramePr>
        <p:xfrm>
          <a:off x="2195736" y="1344719"/>
          <a:ext cx="6696745" cy="50980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8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Политический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идеология и практика применения крайних нелегитимных, нередко насильственных методов и средств политической борьбы.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5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(этнический)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экстремизм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приверженность к крайним взглядам и методам в теории и практике межнациональных отношений. Его сторонники, выступая с позиций защиты интересов и прав одной нации, открыто и вызывающе попирают права других народов. Их идеология – воинствующий национализм и шовинизм, их политика – этническое насилие в той или иной форме.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9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Религиозный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в нетерпимости к представителям различных конфессий или жестоком противоборстве в рамках одной конфессии (например, мусульманских и христианских общин в Ливане и Судане, мусульманский фундаментализм)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472608" cy="72008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Виды экстремизма:</a:t>
            </a:r>
          </a:p>
        </p:txBody>
      </p:sp>
      <p:pic>
        <p:nvPicPr>
          <p:cNvPr id="1026" name="Picture 2" descr="C:\Users\1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1" y="4853155"/>
            <a:ext cx="1800200" cy="1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ic.pics.livejournal.com/drugoi/484155/9323632/9323632_orig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3" y="1340768"/>
            <a:ext cx="184364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c.pics.livejournal.com/skif_tag/19770500/5155152/5155152_origin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3" y="2979443"/>
            <a:ext cx="1843646" cy="1445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038467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6912768" cy="5472608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социальной напряженности в молодежной среде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(проблемы уровня и качества образования, «выживания» на рынке труда, социального неравенства, снижения авторитета правоохранительных органов);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криминализация ряда сфер общественной жизни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широком вовлечении молодых людей в криминальные сферы бизнеса);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ценностных ориентаций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(зарубежные и религиозные организации и секты, насаждающие религиозный фанатизм и экстремизм, отрицание норм и конституционных обязанностей, а также чуждые российскому обществу ценности);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так называемого «исламского фактора»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(пропаганда среди молодых мусульман России идей религиозного экстремизма, организация выезда молодых мусульман на обучение в страны исламского мира, где осуществляется вербовочная работа со стороны представителей международных экстремистских и террористических организаций).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Причины возникновения экстремистских проявлений в молодежной среде:</a:t>
            </a:r>
          </a:p>
        </p:txBody>
      </p:sp>
      <p:pic>
        <p:nvPicPr>
          <p:cNvPr id="7170" name="Picture 2" descr="C:\Users\1\Deskto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67" y="1456386"/>
            <a:ext cx="2012733" cy="1828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14" y="3422238"/>
            <a:ext cx="1951038" cy="1446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90" y="5157192"/>
            <a:ext cx="1951038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8000">
        <p14:prism isContent="1" isInverted="1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</TotalTime>
  <Words>958</Words>
  <Application>Microsoft Office PowerPoint</Application>
  <PresentationFormat>Экран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Предупреждение формирования экстремистских взглядов детей и подростков</vt:lpstr>
      <vt:lpstr>Введение</vt:lpstr>
      <vt:lpstr>Формы деструктивного поведения  (которое не соответствует нормам и ролям и направленное на радикальное неприятие альтернативных точек зрения)</vt:lpstr>
      <vt:lpstr>. Массовое явление экстремизма  в молодежной среде</vt:lpstr>
      <vt:lpstr>Пять основных источников терроризма и экстремизма:</vt:lpstr>
      <vt:lpstr> </vt:lpstr>
      <vt:lpstr>  </vt:lpstr>
      <vt:lpstr>Виды экстремизма:</vt:lpstr>
      <vt:lpstr>Причины возникновения экстремистских проявлений в молодежной среде:</vt:lpstr>
      <vt:lpstr>Презентация PowerPoint</vt:lpstr>
      <vt:lpstr>Решение проблем экстремизма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Конкурс:  Название работы:</dc:title>
  <dc:creator>1</dc:creator>
  <cp:lastModifiedBy>RYZEN 5</cp:lastModifiedBy>
  <cp:revision>75</cp:revision>
  <cp:lastPrinted>2020-01-24T05:53:41Z</cp:lastPrinted>
  <dcterms:created xsi:type="dcterms:W3CDTF">2015-11-06T06:45:48Z</dcterms:created>
  <dcterms:modified xsi:type="dcterms:W3CDTF">2026-03-11T09:28:28Z</dcterms:modified>
</cp:coreProperties>
</file>